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0" r:id="rId1"/>
  </p:sldMasterIdLst>
  <p:notesMasterIdLst>
    <p:notesMasterId r:id="rId19"/>
  </p:notesMasterIdLst>
  <p:sldIdLst>
    <p:sldId id="324" r:id="rId2"/>
    <p:sldId id="326" r:id="rId3"/>
    <p:sldId id="327" r:id="rId4"/>
    <p:sldId id="341" r:id="rId5"/>
    <p:sldId id="342" r:id="rId6"/>
    <p:sldId id="263" r:id="rId7"/>
    <p:sldId id="343" r:id="rId8"/>
    <p:sldId id="35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1" autoAdjust="0"/>
    <p:restoredTop sz="94660"/>
  </p:normalViewPr>
  <p:slideViewPr>
    <p:cSldViewPr snapToGrid="0">
      <p:cViewPr varScale="1">
        <p:scale>
          <a:sx n="83" d="100"/>
          <a:sy n="83" d="100"/>
        </p:scale>
        <p:origin x="65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5153F-D2A6-4996-9BE2-E928F1BC53F1}" type="datetimeFigureOut">
              <a:rPr lang="en-US" smtClean="0"/>
              <a:t>17/1/2023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FF241-244B-4DE1-974E-285777D002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467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03642-ACEB-40CC-AF60-34D25A02D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414BE-9468-435B-BC0B-0A7FFDFEF6DB}" type="datetime1">
              <a:rPr lang="en-US"/>
              <a:pPr>
                <a:defRPr/>
              </a:pPr>
              <a:t>17/1/2023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D8319-81DB-406B-A056-70956018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3BB44-55E1-4941-BBA7-C74518298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3B176-CF8C-4A39-874D-58309C0BB61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7764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F9CA5-8BED-47F6-85FB-919A44122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72E77-6F86-4F91-85ED-4D40D45CA1AF}" type="datetime1">
              <a:rPr lang="en-US"/>
              <a:pPr>
                <a:defRPr/>
              </a:pPr>
              <a:t>17/1/2023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06E9C-1F9F-4FFB-AAB1-580C9047C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23EF7-2D7C-4376-8525-4243BD7F4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E229B-89B5-4AA8-A0F7-6393F8990FB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52336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33405-A551-4E91-8370-12FF9BB0A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0E5D1-8B8B-4A2B-AF3B-FBC8973C0715}" type="datetime1">
              <a:rPr lang="en-US"/>
              <a:pPr>
                <a:defRPr/>
              </a:pPr>
              <a:t>17/1/2023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53A19-A57F-4979-9A9D-057DB3B01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013D6-A55C-4728-8D5F-BD2E88668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809EC-99E3-4B15-AB9F-C1FC9FBAAE7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40747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E51CA-3383-4E8F-8C88-3CE5751441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© Prashant Krishnamurthy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A3BA00-70EC-406A-9FE9-C411376DF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Telecommunications Program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35655-BD67-4244-A078-0C1149267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B088E-1F97-4770-BEC1-C0D7547ABA7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2331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EC908-FF26-4661-9AEC-2C266247A1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© Prashant Krishnamurthy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D8D654-E137-425F-946F-A673841FA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Telecommunications Program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5F77A3-87C7-462B-A886-E439F530B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9AE40-1AE9-4AC4-8A22-B551706D444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6779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354AA-D6B3-425E-A8A2-ED921F6DC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B32F4-08A0-4B3A-A8D0-6D1BF1619699}" type="datetime1">
              <a:rPr lang="en-US"/>
              <a:pPr>
                <a:defRPr/>
              </a:pPr>
              <a:t>17/1/2023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6C3DE-AEE5-4F46-B173-C9A04A8EF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2FB4-E163-4FA4-B2DA-C2BFD1B00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24FA2-7066-49C8-8C80-94E2E1C0992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4557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0AFF3-E9AB-40EF-915A-13B0929EF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E13C9-571A-46D4-A9C6-00D70B5F0E3D}" type="datetime1">
              <a:rPr lang="en-US"/>
              <a:pPr>
                <a:defRPr/>
              </a:pPr>
              <a:t>17/1/2023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3C12BE-8E0E-4DAE-82B4-1C3C5A68A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11D9F-AD83-4BC4-9438-DED36E29B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8A445-723B-40D6-A793-76C44A3FF40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6912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F1FF2E-9F67-4F90-8497-A6D0D4A46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A02C5-5F22-4ED2-8069-D1443ABF6913}" type="datetime1">
              <a:rPr lang="en-US"/>
              <a:pPr>
                <a:defRPr/>
              </a:pPr>
              <a:t>17/1/2023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2E35087-1D51-4411-AB43-E23741ECB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D180D96-3E19-4EC8-B027-37C9169C6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D7F68-44CE-4489-A8E0-BF855198141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62856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0E85083-5320-4B07-8B00-8CF931732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845B8-49CA-47F0-8D9B-5DF2E04FCB77}" type="datetime1">
              <a:rPr lang="en-US"/>
              <a:pPr>
                <a:defRPr/>
              </a:pPr>
              <a:t>17/1/2023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C4694C9-B522-455D-89D8-969DD8AAB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B74E092-B38F-406A-B9E3-AA5729BA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D35E1-B562-439C-8343-D10F5CA0966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1380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73DE9A3-A2E7-4842-8C4A-9977695C6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AC732-BB73-435C-A9F5-85264A7BB259}" type="datetime1">
              <a:rPr lang="en-US"/>
              <a:pPr>
                <a:defRPr/>
              </a:pPr>
              <a:t>17/1/2023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0CD4F27-4746-4BC8-A7A5-2F69F837C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AA93E8C-09FE-4611-9CA1-3961F2EF0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D393C-DE68-40BC-9DE2-6BE39A379D9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868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F8473D4-DD8E-4D44-92A1-9872C7681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CEC4D-CE74-4224-B2B7-D789D9332F50}" type="datetime1">
              <a:rPr lang="en-US"/>
              <a:pPr>
                <a:defRPr/>
              </a:pPr>
              <a:t>17/1/2023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EFA4984-D572-4510-B988-CAE0D0FE5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E13E5BC-02B5-4C63-82D0-CA1FD2485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CB8BB-93BE-4D5F-889F-22212A98D2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98997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2AE57BD-F33C-4770-81C0-11562CB11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479C2-9657-4D4C-91F8-0CA58D5B8CEE}" type="datetime1">
              <a:rPr lang="en-US"/>
              <a:pPr>
                <a:defRPr/>
              </a:pPr>
              <a:t>17/1/2023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BD298C5-3E5F-4561-A092-812654611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E7B9FD9-9E1D-4C67-99C9-2C06E9F61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B3BCD-0CFC-4B1B-B881-B2263E249EA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561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AEDB579-6395-477B-BA87-07ED8A37E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067D2-F820-48A7-B0BE-D8759FE96F91}" type="datetime1">
              <a:rPr lang="en-US"/>
              <a:pPr>
                <a:defRPr/>
              </a:pPr>
              <a:t>17/1/2023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5F84B71-F7EC-4BED-9FAE-35EAC3306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D0AA390-FFED-4E18-9F7B-324FF6028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5A739-A7B1-4767-8504-4430777385B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3529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8DD52AF6-A31F-4F71-ACFA-3D27C2F56AA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85BB4B4C-E22D-4958-8A76-429B5B4A0F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0AFE8-22FD-484C-9B48-7FF4886A10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0531C84-30F8-4605-96F6-A4B9F29E56CA}" type="datetime1">
              <a:rPr lang="en-US"/>
              <a:pPr>
                <a:defRPr/>
              </a:pPr>
              <a:t>17/1/2023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18769-35A2-457D-93B1-108976A0AE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89957-836F-4F49-9DA8-7C7D12CA26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C9E9566-68F2-4058-A399-4A45FA356BA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84939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1" r:id="rId1"/>
    <p:sldLayoutId id="2147484062" r:id="rId2"/>
    <p:sldLayoutId id="2147484063" r:id="rId3"/>
    <p:sldLayoutId id="2147484064" r:id="rId4"/>
    <p:sldLayoutId id="2147484065" r:id="rId5"/>
    <p:sldLayoutId id="2147484066" r:id="rId6"/>
    <p:sldLayoutId id="2147484067" r:id="rId7"/>
    <p:sldLayoutId id="2147484068" r:id="rId8"/>
    <p:sldLayoutId id="2147484069" r:id="rId9"/>
    <p:sldLayoutId id="2147484070" r:id="rId10"/>
    <p:sldLayoutId id="2147484071" r:id="rId11"/>
    <p:sldLayoutId id="2147484072" r:id="rId12"/>
    <p:sldLayoutId id="214748407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56ED01F7-1C70-48F3-A679-3D2EFA86DD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600" dirty="0"/>
              <a:t>Wireless Wide Area Network WWAN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88D138BE-0A98-35BD-62D6-D16C0B40F2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25EA29BB-AA26-44C8-85A6-72F13167F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C1586B9-47E7-4AED-AF1A-BA213C855990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pic>
        <p:nvPicPr>
          <p:cNvPr id="1026" name="Picture 2" descr="A graphic explaining that 5G is the fifth generation wireless network, highlighting key features and use-cases: mobile broadband, massive IoT, and mission-critical services.">
            <a:extLst>
              <a:ext uri="{FF2B5EF4-FFF2-40B4-BE49-F238E27FC236}">
                <a16:creationId xmlns:a16="http://schemas.microsoft.com/office/drawing/2014/main" id="{6FF743D1-0083-3FAB-8DCB-25CA6A0333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151" y="3472463"/>
            <a:ext cx="3257454" cy="3257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362CA-9417-A646-B8A4-5DD28082D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GSM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15F45-EBC3-D0E7-9296-02148E14C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GSM (Global System for Mobile Communications)</a:t>
            </a:r>
          </a:p>
          <a:p>
            <a:r>
              <a:rPr lang="en-GB" dirty="0"/>
              <a:t>Its started since 1991, (2 G).</a:t>
            </a:r>
          </a:p>
          <a:p>
            <a:r>
              <a:rPr lang="en-GB" dirty="0"/>
              <a:t>It uses digital systems</a:t>
            </a:r>
          </a:p>
          <a:p>
            <a:r>
              <a:rPr lang="en-GB" dirty="0"/>
              <a:t>It uses TDMA as access method</a:t>
            </a:r>
          </a:p>
          <a:p>
            <a:r>
              <a:rPr lang="en-GB" dirty="0"/>
              <a:t>GSM operates in 900 MHz band (890 MHz - 960 MHz)</a:t>
            </a:r>
          </a:p>
          <a:p>
            <a:r>
              <a:rPr lang="en-GB" dirty="0"/>
              <a:t>GSM Data rate is 9.6 ~ 14.4 Kbps.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21DC00-CC3B-8BEF-E49C-634732F72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61487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362CA-9417-A646-B8A4-5DD28082D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GPRS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15F45-EBC3-D0E7-9296-02148E14C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200" b="1" dirty="0">
                <a:latin typeface="Times New Roman" panose="02020603050405020304" pitchFamily="18" charset="0"/>
              </a:rPr>
              <a:t>GPRS (General Packet Radio Service)</a:t>
            </a:r>
          </a:p>
          <a:p>
            <a:r>
              <a:rPr lang="en-GB" dirty="0"/>
              <a:t>GPRS is an alternative to circuit-switched voice connection (2.5 G, since 2000+)</a:t>
            </a:r>
          </a:p>
          <a:p>
            <a:r>
              <a:rPr lang="en-GB" dirty="0"/>
              <a:t>GPRS uses Internet Protocol</a:t>
            </a:r>
          </a:p>
          <a:p>
            <a:r>
              <a:rPr lang="en-GB" dirty="0"/>
              <a:t>Its used in smartphones </a:t>
            </a:r>
          </a:p>
          <a:p>
            <a:r>
              <a:rPr lang="en-GB" dirty="0"/>
              <a:t>GPRS Data rate is 114 Kbps. </a:t>
            </a:r>
          </a:p>
          <a:p>
            <a:r>
              <a:rPr lang="en-GB" dirty="0"/>
              <a:t>Transmit and receive E-mails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21DC00-CC3B-8BEF-E49C-634732F72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4274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362CA-9417-A646-B8A4-5DD28082D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15F45-EBC3-D0E7-9296-02148E14C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200" b="1" dirty="0">
                <a:latin typeface="Times New Roman" panose="02020603050405020304" pitchFamily="18" charset="0"/>
              </a:rPr>
              <a:t>EDGE (Enhanced Data Rate for GSM Evolution)</a:t>
            </a:r>
          </a:p>
          <a:p>
            <a:r>
              <a:rPr lang="en-GB" dirty="0"/>
              <a:t>EDGE is a digital technology based on GSM technology (2.75 G), since 2003.</a:t>
            </a:r>
          </a:p>
          <a:p>
            <a:r>
              <a:rPr lang="en-GB" dirty="0"/>
              <a:t>Mobile Phones should support EDGE technology</a:t>
            </a:r>
          </a:p>
          <a:p>
            <a:r>
              <a:rPr lang="en-GB" dirty="0"/>
              <a:t>EDGE technology available in more than 170 countries all over the world.</a:t>
            </a:r>
          </a:p>
          <a:p>
            <a:r>
              <a:rPr lang="en-GB" dirty="0"/>
              <a:t>EDGE Data rate is 474 Kbps.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21DC00-CC3B-8BEF-E49C-634732F72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4783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362CA-9417-A646-B8A4-5DD28082D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</a:t>
            </a:r>
            <a:r>
              <a:rPr lang="en-GB" dirty="0"/>
              <a:t>MTS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15F45-EBC3-D0E7-9296-02148E14C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fr-FR" altLang="en-US" sz="3200" b="1" dirty="0">
                <a:latin typeface="+mj-lt"/>
              </a:rPr>
              <a:t>UMTS (Universal Mobile </a:t>
            </a:r>
            <a:r>
              <a:rPr lang="fr-FR" altLang="en-US" sz="3200" b="1" dirty="0" err="1">
                <a:latin typeface="+mj-lt"/>
              </a:rPr>
              <a:t>Telecommunications</a:t>
            </a:r>
            <a:r>
              <a:rPr lang="fr-FR" altLang="en-US" sz="3200" b="1" dirty="0">
                <a:latin typeface="+mj-lt"/>
              </a:rPr>
              <a:t> System)</a:t>
            </a:r>
          </a:p>
          <a:p>
            <a:r>
              <a:rPr lang="en-GB" dirty="0"/>
              <a:t>UMTS is a voice and high-speed data technology (3G) based on GSM technology.</a:t>
            </a:r>
          </a:p>
          <a:p>
            <a:r>
              <a:rPr lang="en-GB" dirty="0"/>
              <a:t>WCDMA (Wideband-CDMA) &amp; UMTS are used interchangeably.</a:t>
            </a:r>
          </a:p>
          <a:p>
            <a:r>
              <a:rPr lang="en-GB" dirty="0"/>
              <a:t>UMTS based on Internet Protocol (IP) .</a:t>
            </a:r>
          </a:p>
          <a:p>
            <a:r>
              <a:rPr lang="en-GB" dirty="0"/>
              <a:t>UMTS Data rate is 384 Kbps (original release).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21DC00-CC3B-8BEF-E49C-634732F72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1956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362CA-9417-A646-B8A4-5DD28082D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HSPA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15F45-EBC3-D0E7-9296-02148E14C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3200" b="1" dirty="0">
                <a:latin typeface="Times New Roman" panose="02020603050405020304" pitchFamily="18" charset="0"/>
              </a:rPr>
              <a:t>HSPA (High Speed Packet Access)</a:t>
            </a:r>
          </a:p>
          <a:p>
            <a:r>
              <a:rPr lang="en-GB" dirty="0"/>
              <a:t>HSPA is a terminology used when both HSDPA (High Speed Downlink Packet Access and HSUPA (High Speed Uplink Packet Access) are deployed in a network.</a:t>
            </a:r>
          </a:p>
          <a:p>
            <a:r>
              <a:rPr lang="en-GB" dirty="0"/>
              <a:t>Speed 14 Mbps on downlink &amp; 5.8 Mbps on uplink in a 5Mhz channel.</a:t>
            </a:r>
          </a:p>
          <a:p>
            <a:r>
              <a:rPr lang="en-GB" dirty="0"/>
              <a:t>HSPA+: (Evolved HSPA) speed is 21 Mbps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21DC00-CC3B-8BEF-E49C-634732F72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11946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362CA-9417-A646-B8A4-5DD28082D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LTE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15F45-EBC3-D0E7-9296-02148E14C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200" b="1" dirty="0">
                <a:latin typeface="Times New Roman" panose="02020603050405020304" pitchFamily="18" charset="0"/>
              </a:rPr>
              <a:t>LTE – Long Term Evolution </a:t>
            </a:r>
          </a:p>
          <a:p>
            <a:pPr eaLnBrk="1" hangingPunct="1"/>
            <a:r>
              <a:rPr lang="en-GB" dirty="0"/>
              <a:t>It is 4G Technology, since 2009.</a:t>
            </a:r>
          </a:p>
          <a:p>
            <a:pPr eaLnBrk="1" hangingPunct="1"/>
            <a:r>
              <a:rPr lang="en-GB" dirty="0"/>
              <a:t>It is based on GSM/EDGE and UMTS/HSPA Technologies.</a:t>
            </a:r>
          </a:p>
          <a:p>
            <a:pPr eaLnBrk="1" hangingPunct="1"/>
            <a:r>
              <a:rPr lang="en-GB" dirty="0"/>
              <a:t>Its main objective is to increase the capacity and speed of wireless data networks. </a:t>
            </a:r>
          </a:p>
          <a:p>
            <a:pPr eaLnBrk="1" hangingPunct="1"/>
            <a:r>
              <a:rPr lang="en-GB" dirty="0"/>
              <a:t>LTE Average Speed is 50 Mbps</a:t>
            </a:r>
          </a:p>
          <a:p>
            <a:pPr eaLnBrk="1" hangingPunct="1"/>
            <a:r>
              <a:rPr lang="en-GB" dirty="0"/>
              <a:t>LTE operates in 2100 MHz band </a:t>
            </a:r>
          </a:p>
          <a:p>
            <a:pPr eaLnBrk="1" hangingPunct="1"/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21DC00-CC3B-8BEF-E49C-634732F72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53531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362CA-9417-A646-B8A4-5DD28082D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15F45-EBC3-D0E7-9296-02148E14C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b="1" dirty="0"/>
              <a:t>5G stands for the fifth generation of mobile networks</a:t>
            </a:r>
          </a:p>
          <a:p>
            <a:pPr eaLnBrk="1" hangingPunct="1"/>
            <a:r>
              <a:rPr lang="en-GB" dirty="0"/>
              <a:t>The 5G New Radio (NR) technology is based on OFDMA</a:t>
            </a:r>
          </a:p>
          <a:p>
            <a:pPr eaLnBrk="1" hangingPunct="1"/>
            <a:r>
              <a:rPr lang="en-GB" dirty="0"/>
              <a:t>Average download speeds of around 400 Mbps</a:t>
            </a:r>
          </a:p>
          <a:p>
            <a:r>
              <a:rPr lang="en-GB" dirty="0"/>
              <a:t>The higher frequency bands for 5G have limited coverage but very low latency</a:t>
            </a:r>
          </a:p>
          <a:p>
            <a:r>
              <a:rPr lang="en-GB" dirty="0"/>
              <a:t>5G networks operate on rarely used radio </a:t>
            </a:r>
            <a:r>
              <a:rPr lang="en-GB" dirty="0" err="1"/>
              <a:t>millimeter</a:t>
            </a:r>
            <a:r>
              <a:rPr lang="en-GB" dirty="0"/>
              <a:t> bands in the 30 GHz to 300 GHz range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21DC00-CC3B-8BEF-E49C-634732F72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2132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F356B-93C2-BA44-34F5-BC4057D4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WWAN Security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91BDF-4F5B-5C81-0065-B1C48B0D9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UICC (Universal Integrated Circuit Card) is a new generation of SIM, it stores pre-shared key, and Performs cryptographic operations for authentication.</a:t>
            </a:r>
          </a:p>
          <a:p>
            <a:r>
              <a:rPr lang="en-GB" dirty="0"/>
              <a:t>Authentication and Key Agreement (AKA) is the protocol used for devices to authenticate with the carrier to gain network </a:t>
            </a:r>
            <a:r>
              <a:rPr lang="en-GB"/>
              <a:t>access. The </a:t>
            </a:r>
            <a:r>
              <a:rPr lang="en-GB" dirty="0"/>
              <a:t>cryptographic keys needed to encrypt calls are generated upon completion of the AKA protocol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9BC20-B42B-5627-9501-003D14FBB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5890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16B1D-E237-FE5E-F977-3D4617F8E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WWAN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320E1-31C5-EE10-F13D-422E1DB1A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WWAN is a form of wireless network uses cellular network technology such as Global System for Mobile Communications (GSM).</a:t>
            </a:r>
          </a:p>
          <a:p>
            <a:r>
              <a:rPr lang="en-GB" dirty="0"/>
              <a:t>A  cellular network uses a large number of low-power wireless transmitters to create cells - the basic geographic service area of a wireless communications system-.</a:t>
            </a:r>
          </a:p>
          <a:p>
            <a:r>
              <a:rPr lang="en-GB" dirty="0"/>
              <a:t>Mobile  users  travel  from  cell  to  cell,  their  conversations  are handed of between cells to maintain seamless service.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56BFE4-7050-EE3E-91B0-70595F672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57106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05C1E-874D-228D-0A36-5EAB9BFFE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Cellular Network Organization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CC0F38-3916-7556-95F5-704934C01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547E9-18E0-BE0E-081A-71EA5E4F7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0C047AB-6DE9-D76D-3582-206047FC0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367" y="1413606"/>
            <a:ext cx="5319419" cy="4295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3575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F4101-E3D8-D1B7-4C6B-583067782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Principles of cellular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F262B-7375-8953-D1B2-F599C423F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121275"/>
          </a:xfrm>
        </p:spPr>
        <p:txBody>
          <a:bodyPr/>
          <a:lstStyle/>
          <a:p>
            <a:r>
              <a:rPr lang="en-GB" dirty="0"/>
              <a:t>Cells can be added to accommodate growth, creating new cells in unserved areas or overlaying cells in existing areas.</a:t>
            </a:r>
          </a:p>
          <a:p>
            <a:r>
              <a:rPr lang="en-GB" dirty="0"/>
              <a:t>The  cellular  architecture  consists  of  a  backbone  network with  fixed  base  stations  (BSs)  interconnected  through  a fixed network (usually wired), and of mobile stations (MSs) that communicate with the base stations via wireless links.</a:t>
            </a:r>
          </a:p>
          <a:p>
            <a:r>
              <a:rPr lang="en-GB" dirty="0"/>
              <a:t>The  geographic  area  within  which  mobile  stations  (MSs) can  communicate  with  a  particular  base  station  (BS)  is referred to a cell.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8986AD-573D-933C-68BC-76F826740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1985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F4101-E3D8-D1B7-4C6B-583067782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Principles of cellular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F262B-7375-8953-D1B2-F599C423F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121275"/>
          </a:xfrm>
        </p:spPr>
        <p:txBody>
          <a:bodyPr/>
          <a:lstStyle/>
          <a:p>
            <a:r>
              <a:rPr lang="en-GB" dirty="0" err="1"/>
              <a:t>Neighboring</a:t>
            </a:r>
            <a:r>
              <a:rPr lang="en-GB" dirty="0"/>
              <a:t>  cells  overlap  with  each  other,  thus  ensuring continuity  of  communications  when  the  users  move  from one cell to another.</a:t>
            </a:r>
          </a:p>
          <a:p>
            <a:r>
              <a:rPr lang="en-GB" dirty="0"/>
              <a:t>The  MSs  communicate  with  each  other,    and  with  other networks,   through   the   base   stations   and   the   backbone network.</a:t>
            </a:r>
          </a:p>
          <a:p>
            <a:r>
              <a:rPr lang="en-GB" dirty="0"/>
              <a:t>A  set  of  channels  (frequencies) are  allocated  to  each  base station.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8986AD-573D-933C-68BC-76F826740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32283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69C07-C37E-4803-870E-D85C5E7E7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 of WWANs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F5E89-24C1-471B-A839-49BB71018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E53B-375E-4232-8902-AF0B91D084AB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D25993-5B3A-4FD8-A510-5BBD514BA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587" y="1690688"/>
            <a:ext cx="8470697" cy="4800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234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F4101-E3D8-D1B7-4C6B-583067782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Handoff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F262B-7375-8953-D1B2-F599C423F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121275"/>
          </a:xfrm>
        </p:spPr>
        <p:txBody>
          <a:bodyPr/>
          <a:lstStyle/>
          <a:p>
            <a:r>
              <a:rPr lang="en-GB" dirty="0"/>
              <a:t>The  procedure  of  moving  from  one  cell  to another,  while  a  call  is  in  progress,  is  called handoff.</a:t>
            </a:r>
          </a:p>
          <a:p>
            <a:r>
              <a:rPr lang="en-GB" dirty="0"/>
              <a:t>While  performing  handoff,  the  MS  requires that  the  BS  in  the  cell  where  it  has  moved allocates a channel.</a:t>
            </a:r>
          </a:p>
          <a:p>
            <a:r>
              <a:rPr lang="en-GB" dirty="0"/>
              <a:t>If  channel  is  not  available  in  the  new  cell,  the handoff  call  is  blocked  and  blocking  is  called handoff blocking.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8986AD-573D-933C-68BC-76F826740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55771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9A023-01B9-FE7E-629B-63E49C02A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6E57C-620B-69A2-C801-21D7835E2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E7B1A-38A4-8062-6EAE-8A85CAAEF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41AD535-66C4-6787-D110-B37A2226D6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06"/>
          <a:stretch/>
        </p:blipFill>
        <p:spPr bwMode="auto">
          <a:xfrm>
            <a:off x="1034561" y="1767821"/>
            <a:ext cx="10286212" cy="3543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508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CB10F-C2C2-9FA4-61B4-10061DC3C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WWAN Technologies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CC66A-AF41-DA08-DBD2-05A9A0259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GSM (Global System for Mobile Communications)</a:t>
            </a:r>
          </a:p>
          <a:p>
            <a:r>
              <a:rPr lang="en-GB" dirty="0"/>
              <a:t>GPRS (General Packet Radio Service)</a:t>
            </a:r>
          </a:p>
          <a:p>
            <a:r>
              <a:rPr lang="en-GB" dirty="0"/>
              <a:t>EDGE (Enhanced Data Rate for GSM Evolution)</a:t>
            </a:r>
          </a:p>
          <a:p>
            <a:r>
              <a:rPr lang="en-GB" dirty="0"/>
              <a:t>UMTS (Universal Mobile Telecommunications System)</a:t>
            </a:r>
          </a:p>
          <a:p>
            <a:r>
              <a:rPr lang="en-GB" dirty="0"/>
              <a:t>HSPA (High Speed Packet Access)</a:t>
            </a:r>
          </a:p>
          <a:p>
            <a:r>
              <a:rPr lang="en-GB" dirty="0"/>
              <a:t>LTE (Long Term Evolution)</a:t>
            </a:r>
          </a:p>
          <a:p>
            <a:r>
              <a:rPr lang="en-GB" dirty="0"/>
              <a:t>5G</a:t>
            </a:r>
          </a:p>
          <a:p>
            <a:pPr marL="0" indent="0">
              <a:buNone/>
            </a:pPr>
            <a:r>
              <a:rPr lang="en-GB" dirty="0"/>
              <a:t>Evolution of Mobile technology: 0G, 1G, 2G, 3G, 4G &amp; 5G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717539-CC80-2F4A-7E7F-2EC7C59F6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217591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2459</TotalTime>
  <Words>816</Words>
  <Application>Microsoft Office PowerPoint</Application>
  <PresentationFormat>Widescreen</PresentationFormat>
  <Paragraphs>93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1_Office Theme</vt:lpstr>
      <vt:lpstr>Wireless Wide Area Network WWAN</vt:lpstr>
      <vt:lpstr>WWAN</vt:lpstr>
      <vt:lpstr>Cellular Network Organization</vt:lpstr>
      <vt:lpstr>Principles of cellular networks</vt:lpstr>
      <vt:lpstr>Principles of cellular networks</vt:lpstr>
      <vt:lpstr>Architecture of WWANs</vt:lpstr>
      <vt:lpstr>Handoff</vt:lpstr>
      <vt:lpstr>PowerPoint Presentation</vt:lpstr>
      <vt:lpstr>WWAN Technologies</vt:lpstr>
      <vt:lpstr>GSM</vt:lpstr>
      <vt:lpstr>GPRS</vt:lpstr>
      <vt:lpstr>EDGE</vt:lpstr>
      <vt:lpstr>UMTS</vt:lpstr>
      <vt:lpstr>HSPA</vt:lpstr>
      <vt:lpstr>LTE</vt:lpstr>
      <vt:lpstr>5G</vt:lpstr>
      <vt:lpstr>WWAN Security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in Wireless Communication Networks Chapter 1</dc:title>
  <dc:creator>Feng Ye</dc:creator>
  <cp:lastModifiedBy>Firas najjar</cp:lastModifiedBy>
  <cp:revision>53</cp:revision>
  <dcterms:created xsi:type="dcterms:W3CDTF">2021-10-17T03:15:07Z</dcterms:created>
  <dcterms:modified xsi:type="dcterms:W3CDTF">2023-01-17T05:13:30Z</dcterms:modified>
</cp:coreProperties>
</file>